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6E7"/>
    <a:srgbClr val="4B6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8"/>
  </p:normalViewPr>
  <p:slideViewPr>
    <p:cSldViewPr snapToGrid="0" snapToObjects="1">
      <p:cViewPr varScale="1">
        <p:scale>
          <a:sx n="90" d="100"/>
          <a:sy n="90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03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0 185,'41'0,"-1"0,-23 0,1 0,11 0,-10 0,18 0,-12 0,11 0,-4 0,-1 0,14 0,-12 0,13 0,-7 0,-1 0,0 0,1 0,-1 0,-6 0,4 0,-4 0,-1 0,6 0,-12 0,5 0,0 0,-5 0,5 0,0 0,-6 0,6 0,-6 0,-1 0,0 0,7 0,-5 0,5 0,0 0,-5 0,5 0,-7 0,1 0,-1 0,0 0,1 0,-1 0,-6 0,5 0,-10 0,10 0,-10 0,10 0,-10 0,10 0,-10 0,10 0,-10 0,9 0,-3 0,5 0,0 0,1 0,-1 0,7 0,-5 0,5 0,0 0,-5 0,22 0,-13 0,15 0,-11 0,-6 0,4 0,-4 0,6 0,-6 0,4-6,-4 5,6-5,-6 6,5 0,-6 0,1 0,-2 0,0 0,-5 0,5 0,-7 0,-5 0,3 0,-9 0,10 0,-10 0,10 0,-10 0,10 0,-10 0,14 0,-7 0,3 0,0 0,-10 0,15-5,-8 3,9-3,-5 5,7-6,1 5,1-5,5 6,-6-6,7 5,1-5,-1 0,0 5,0-5,-6 6,4-6,-4 5,0-5,-2 1,0 3,-5-3,5 5,-7 0,0-5,0 4,-5-5,4 1,-4 4,5-5,-6 6,5 0,-4 0,5-5,1 4,-7-5,5 6,-4-5,5 4,0-4,1 5,-1-6,0 5,0-4,1 5,-1 0,7 0,-5 0,5-6,-7 5,0-4,1 5,-1 0,0 0,7 0,-5 0,5 0,0 0,-5-6,5 5,-1-4,-4 5,5 0,-7 0,7 0,-5-5,5 3,-6-3,-1 5,0 0,0 0,1 0,-1 0,-6 0,5 0,-4 0,0 0,4 0,-5 0,6 0,7 0,-5 0,5 0,0 0,1 0,7 0,11 0,-9 0,2 0,-5 0,-12 0,4 0,-5 0,-1 0,0 0,0 0,1 0,-7 0,5 0,-4 0,5 0,0 0,1 0,-1 0,-5 0,3 0,-3 5,0-4,3 5,-9-6,4 4,1-2,5 2,2 1,-1-3,-1 3,-5-5,6 0,1 0,-1 0,0 0,1 0,-1 0,0 0,-5 0,4 5,-5-3,1 3,4-5,-10 0,10 0,-10 0,9 0,-9 0,10 0,0 5,-3-4,8 5,-15-6,4 0,0 0,0 0,8 0,-8 0,0 4,0-3,1 4,0-5,3 0,-8 0,8 5,-4-4,0 4,4-5,-8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14.6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1,'53'5,"33"-1,-31-4,20 0,-21 0,28 0,-26 0,-2 0,6 0,9 0,0 0,33 0,-34 0,-5 0,-9 0,-6 0,25 0,-13 0,37 0,-35 0,11 0,-20 0,12 0,-5 0,13 0,-18 0,-7 0,6 0,-6 0,8 0,-1 0,18 0,-13 0,13 0,-25 0,6 0,-7 0,1 0,-2 6,-7-5,-2 5,1-6,-7 0,6 0,-12 0,12 0,-12 0,11 0,-4 0,0 0,4 0,-4 0,6 0,-6 0,5 0,11 0,-5 0,12 0,-17 0,1 0,16 0,-13 0,7 0,-12 0,-6 0,35 0,-21 0,20 0,-34 0,22 0,-24 0,25 0,-22 0,-1 0,6 0,-12 0,5 0,10 0,-6 0,25 0,-18 0,1 0,-5 0,11 0,-5 0,4 0,-10 0,-14 0,14 0,-18 0,10 0,-17 0,4 0,-6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24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13,'53'0,"-9"0,-8 0,4 0,0 0,-1 0,-2 0,2 0,-5 0,10 0,-12 0,6 0,-6 0,12 0,-10 0,5 0,5 0,-10 0,20 0,-14 0,14 0,-6 0,7 0,1 0,-8 0,-2 0,0 0,-6 5,6-3,-8 9,1-9,-1 4,0-1,8 3,-5-1,5 5,0-10,-6 3,6 1,-8-4,0 9,1-10,-1 5,0 0,1-5,-1 5,8-6,-6 6,6-5,-7 5,-1-6,0 0,1 6,-1-5,0 5,-6-6,4 0,-4 0,0 0,4 0,-11 0,12 0,-12 0,11 0,-11 0,12 0,-12 0,12 0,-6 0,7 0,1 0,-1 0,8 0,-6 6,6-5,0 5,-5-6,4 0,-6 0,-1 0,0 0,0 0,1 0,-8 0,6 0,-12 0,12 0,-2 0,-3 0,2 0,-11 5,1-4,-1 4,0-5,1 0,-7 0,-1 0,0 0,1 0,0 0,10 0,6 0,15 0,16 0,3 0,7 0,-7 0,6 0,-15 0,15 0,-15 0,7 0,-10 0,10 0,1 0,1 0,6 0,-6 0,8 0,-9 0,-1-6,-9 5,-1-6,-7 1,-2 5,-7-5,-1 0,0 5,1-5,-1 6,-6-5,4 3,-4-3,6 5,0-6,-6 5,5-5,-6 6,8 0,-1 0,0 0,1-6,-1 5,0-5,0 6,0 0,1 0,7 0,-7 0,7-6,-2 5,-4-5,5 6,-6 0,7 0,-6 0,6 0,0 0,-6 0,14 0,-6 0,8 0,-1 0,1 0,0 0,8 0,-6 0,6 0,-8 0,0 0,-1 0,-7 0,-2 0,-7 0,-1 0,-6 0,-2 0,-7 0,0 0,0-5,7 3,-5-3,12 5,-7 0,9 0,6 0,-5 0,13 0,-5 0,0 0,6 0,11-6,-13 4,11-4,-25 6,-6-5,5 3,-12-8,5 8,-7-3,7 5,-5-5,5 3,-7-3,7-1,-5 5,12-5,-6 6,8 0,-1 0,0 0,0 0,1 0,6 0,-4 0,12 0,-5 0,0 0,-2 0,0 0,-6 0,6 0,0 0,-6 0,6 0,0 0,-5 0,22 0,-21 0,14 6,-18-5,-7 5,6-6,-12 0,12 6,-12-5,5 5,0-6,-5 0,11 0,-11 0,12 0,-5 0,6 0,0 6,0-5,-6 5,5-6,-12 0,11 0,-11 0,5 0,-6 0,-7 0,5 0,-10 0,10 0,-10 0,9 0,-5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3T09:55:28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0,'61'0,"-11"0,-14 0,-11 0,5 0,0 0,-5 0,5 0,-7 0,-5 0,11 0,-10 0,11 0,-7 0,0 0,7 0,-5 0,5 0,-6 0,6 0,-5 0,5 0,0 0,-5 0,5 0,-7 0,0 0,0 0,7 0,-5 0,12 0,-12 0,5 0,0 0,-5 0,5 0,-7 0,0 0,0 0,-5 0,4 0,-5 0,1 0,4 0,-10 0,15 0,-14 0,8 0,-6 0,-4 0,9 0,-5 0,7 0,-6 0,6 0,-10 0,14 0,-13 0,8 0,-6 0,2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77AE-6473-AB46-A0E2-9D4216E2F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9CF59-F7ED-FB43-9C01-D4DF480BA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5BAF-DB9C-B44E-9863-1C6706C0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B4AD-6CD0-304A-BDAE-D7C4527E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69A6F-3851-3F42-971B-DF2A2141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CC66-DFE3-3A41-88E1-3B73902F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631FD-865E-624E-B7BE-1E62848DD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023C-59FC-AA4D-A4D0-7B74B491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C9ED6-1E52-EF46-BC90-79A8F26A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EF079-2A21-BB4C-900D-ABDCF32D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7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9C5190-EB31-D14C-B60F-366C9ADD2D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FA38E-7472-1E40-8196-5A8616106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5E73-D1C1-5D4B-8BF5-D4794364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B67C6-7BE7-5747-9A2B-93433E54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29638-6BED-7B40-8764-A6CE8714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3830-1A93-2640-B617-E6E1B475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4C23-58EC-094C-93A8-517F1C66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61E0-184A-D048-B70E-F96CF7AF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F4B8D-4006-6349-8042-E6F54383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40CF-AFEB-914D-8653-2B51ABDA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6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4096-73FD-624C-AF26-D9C07F3E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262A1-D652-5944-9216-67A80357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DED75-2A34-F441-AA71-3F9F9B65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5D8F5-0039-C047-A27A-6A562956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1E266-6CEE-1A47-A67B-ADCA58BC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5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A605-F23B-3D4C-9CB5-573AF2BB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0E55-3D71-0144-BEC3-86044D75D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269A1-3BDE-2641-AB47-05A8D6C25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9FD9E-104C-9A4F-B607-69AB36AD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947C9-2583-B24A-8744-4F3DC630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D9A37-94FD-7B4A-A46B-FA5258F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18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80B6-986A-D341-96B5-810DEF9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0F314-F92F-E142-B507-B2F667A7D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85850-AEFE-FB44-9735-E01B026DA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8B873-B196-7645-96A0-553FFF969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99BE-C3F5-AF44-A3A4-E34C0A6D0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7B5CB-3A22-CC42-96D3-E49EA952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D3C6E-C440-554B-B69E-2AAC24B3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E5EBE-1BD1-3947-B49A-43B2BD87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2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A09E-8CC8-7649-900C-3B06292B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836-6BF6-7748-81E7-3B8322FE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DFB7-4387-E34A-9EFA-D25A118A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ACF3F-5DAB-A540-950E-6B51BBAA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36A81-520C-5B4B-AF18-E9E83CAF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E9EED-D64F-E54E-A8D0-48E9B85C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57CED-CB74-EC4D-99FC-D8C86038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6E79-BFA3-7D47-A4CE-BBFC7E0C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8859-3BF7-C441-B881-014C2EAA2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4AE51-0C5C-E14C-B63C-3129AAB5A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65863-C4EF-2C4B-A80B-F2DA0448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5509F-3220-264B-A306-2915401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A81BB-11CC-2344-83AA-B0882487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4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D48C-E946-074B-BE39-705BA4B3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0466F-EA00-F745-AB1C-954FD2BD4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28262-B515-084B-88CA-C73C44891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73690-0A41-B44F-86B1-75F17D6B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21D11-407B-2448-9E74-361A6A3B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320DD-AB1F-3741-851E-8EC769E0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9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A1490-F735-F641-8A15-A11F81E4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665A2-ED76-F548-A7DE-6A0A8886B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4C2D7-B0A3-3D49-9153-F9A664583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8B6DA-F69C-C046-A843-98F36EEDE1B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65D3A-F6EF-A54D-8118-A3F2A4E1A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EDAA7-7444-544C-B3B8-DB8E5878E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2EF4D-6000-244B-9CD5-F7E6CD715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4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tiff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wAMtT3ZIpg?feature=oembed" TargetMode="Externa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2A675CE-8D5D-504B-9B72-E224DB49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C2A056-E16C-BC4A-9C83-0B33DE9EB6D9}"/>
              </a:ext>
            </a:extLst>
          </p:cNvPr>
          <p:cNvSpPr txBox="1"/>
          <p:nvPr/>
        </p:nvSpPr>
        <p:spPr>
          <a:xfrm>
            <a:off x="4762943" y="5300663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Irem Nasir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Graduation Project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15/05/2020</a:t>
            </a:r>
          </a:p>
        </p:txBody>
      </p:sp>
    </p:spTree>
    <p:extLst>
      <p:ext uri="{BB962C8B-B14F-4D97-AF65-F5344CB8AC3E}">
        <p14:creationId xmlns:p14="http://schemas.microsoft.com/office/powerpoint/2010/main" val="127637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FFD2-EA89-0C44-8835-06CF712D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Acknowledgements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2329BC-B5FC-F246-A77D-41B3FCCA32B6}"/>
              </a:ext>
            </a:extLst>
          </p:cNvPr>
          <p:cNvGrpSpPr/>
          <p:nvPr/>
        </p:nvGrpSpPr>
        <p:grpSpPr>
          <a:xfrm>
            <a:off x="7549551" y="2114550"/>
            <a:ext cx="4471138" cy="4514850"/>
            <a:chOff x="7535263" y="1300162"/>
            <a:chExt cx="4471138" cy="4514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1C8D4B-03F4-DE43-9865-68C062F6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5263" y="1300162"/>
              <a:ext cx="4471138" cy="45148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CD0969-01C6-2E44-A76C-23F792365B2E}"/>
                </a:ext>
              </a:extLst>
            </p:cNvPr>
            <p:cNvSpPr txBox="1"/>
            <p:nvPr/>
          </p:nvSpPr>
          <p:spPr>
            <a:xfrm>
              <a:off x="7535263" y="5538013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E8E6E7"/>
                  </a:solidFill>
                  <a:latin typeface="Andale Mono" panose="020B0509000000000004" pitchFamily="49" charset="0"/>
                </a:rPr>
                <a:t>Source: spiced-</a:t>
              </a:r>
              <a:r>
                <a:rPr lang="en-US" sz="1200" dirty="0" err="1">
                  <a:solidFill>
                    <a:srgbClr val="E8E6E7"/>
                  </a:solidFill>
                  <a:latin typeface="Andale Mono" panose="020B0509000000000004" pitchFamily="49" charset="0"/>
                </a:rPr>
                <a:t>academy.com</a:t>
              </a:r>
              <a:endParaRPr lang="en-US" sz="1200" dirty="0">
                <a:solidFill>
                  <a:srgbClr val="E8E6E7"/>
                </a:solidFill>
                <a:latin typeface="Andale Mono" panose="020B05090000000000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53CCD0F-3724-CF46-95B3-63CB9A16775D}"/>
              </a:ext>
            </a:extLst>
          </p:cNvPr>
          <p:cNvSpPr txBox="1"/>
          <p:nvPr/>
        </p:nvSpPr>
        <p:spPr>
          <a:xfrm>
            <a:off x="428625" y="1943100"/>
            <a:ext cx="65389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Best instructors ever!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Awesome cohort members (</a:t>
            </a: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Gesa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Amirali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, Juan)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SPICED office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56A81-870C-FE47-89C8-F219CEE9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60" y="4395729"/>
            <a:ext cx="2344034" cy="22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CDA360-4F39-7348-AC54-D355EFF4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032" y="264318"/>
            <a:ext cx="5181935" cy="63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D8C0724-5852-5642-829E-D71296DA2601}"/>
              </a:ext>
            </a:extLst>
          </p:cNvPr>
          <p:cNvGrpSpPr/>
          <p:nvPr/>
        </p:nvGrpSpPr>
        <p:grpSpPr>
          <a:xfrm>
            <a:off x="326083" y="665179"/>
            <a:ext cx="5117455" cy="4921234"/>
            <a:chOff x="83195" y="2128227"/>
            <a:chExt cx="4969989" cy="47297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197D89-0522-794F-A31C-A33F075D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95" y="2128227"/>
              <a:ext cx="4969989" cy="472977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A713B9-6304-EA46-BC94-59D0A18AF16E}"/>
                    </a:ext>
                  </a:extLst>
                </p14:cNvPr>
                <p14:cNvContentPartPr/>
                <p14:nvPr/>
              </p14:nvContentPartPr>
              <p14:xfrm>
                <a:off x="879862" y="2575822"/>
                <a:ext cx="2279880" cy="64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A713B9-6304-EA46-BC94-59D0A18AF1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7419" y="2472255"/>
                  <a:ext cx="2384417" cy="27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8113C4-94A0-EA40-AF53-749B1A792BBD}"/>
                    </a:ext>
                  </a:extLst>
                </p14:cNvPr>
                <p14:cNvContentPartPr/>
                <p14:nvPr/>
              </p14:nvContentPartPr>
              <p14:xfrm>
                <a:off x="841342" y="2851222"/>
                <a:ext cx="1567800" cy="8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8113C4-94A0-EA40-AF53-749B1A792B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245" y="2743582"/>
                  <a:ext cx="1672343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390345-B6BF-5944-BC84-62E7C1705303}"/>
                    </a:ext>
                  </a:extLst>
                </p14:cNvPr>
                <p14:cNvContentPartPr/>
                <p14:nvPr/>
              </p14:nvContentPartPr>
              <p14:xfrm>
                <a:off x="872302" y="3842662"/>
                <a:ext cx="3648960" cy="57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390345-B6BF-5944-BC84-62E7C17053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0209" y="3738889"/>
                  <a:ext cx="3753496" cy="265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C79CC8-EC3A-6C46-A567-B6D3675DA237}"/>
                    </a:ext>
                  </a:extLst>
                </p14:cNvPr>
                <p14:cNvContentPartPr/>
                <p14:nvPr/>
              </p14:nvContentPartPr>
              <p14:xfrm>
                <a:off x="907942" y="4130302"/>
                <a:ext cx="52344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C79CC8-EC3A-6C46-A567-B6D3675DA2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5843" y="4022302"/>
                  <a:ext cx="627988" cy="21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7E9EF8-3021-FB4B-91EC-F19616B40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679287"/>
            <a:ext cx="5867400" cy="214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1981A-3EBF-4943-A856-A1A74F4A1E6D}"/>
              </a:ext>
            </a:extLst>
          </p:cNvPr>
          <p:cNvSpPr txBox="1"/>
          <p:nvPr/>
        </p:nvSpPr>
        <p:spPr>
          <a:xfrm>
            <a:off x="8603607" y="6581001"/>
            <a:ext cx="3531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Sources: Twitter, The New York Times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288C39-FBB7-4747-B7E2-B2DE88B150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4743" y="3211513"/>
            <a:ext cx="60706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8C200-725B-6649-B29F-7B3CEC5B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80" y="1307458"/>
            <a:ext cx="5308395" cy="3605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95021-5802-6C47-9BEA-374CC221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" y="1231900"/>
            <a:ext cx="5308395" cy="3680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76EDF-0509-B848-9A0C-ABC2A737FFCA}"/>
              </a:ext>
            </a:extLst>
          </p:cNvPr>
          <p:cNvSpPr txBox="1"/>
          <p:nvPr/>
        </p:nvSpPr>
        <p:spPr>
          <a:xfrm>
            <a:off x="8939186" y="6581001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Sources: Time,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284519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3293-C88B-D942-A25C-949726F5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ndale Mono" panose="020B0509000000000004" pitchFamily="49" charset="0"/>
              </a:rPr>
              <a:t>How to reach scientific facts?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14B6B-92CF-CC4F-A92F-F537F5CA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00" y="1690688"/>
            <a:ext cx="8417238" cy="50406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AFE5C95-8AD0-624E-8009-1EFDD89C690F}"/>
              </a:ext>
            </a:extLst>
          </p:cNvPr>
          <p:cNvSpPr/>
          <p:nvPr/>
        </p:nvSpPr>
        <p:spPr>
          <a:xfrm>
            <a:off x="7358063" y="2514600"/>
            <a:ext cx="2443162" cy="5572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4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7161-C3E0-8340-97E7-B28EC860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40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Online Media 3" descr="bioRxiv The Preprint Server for Biology">
            <a:hlinkClick r:id="" action="ppaction://media"/>
            <a:extLst>
              <a:ext uri="{FF2B5EF4-FFF2-40B4-BE49-F238E27FC236}">
                <a16:creationId xmlns:a16="http://schemas.microsoft.com/office/drawing/2014/main" id="{9A41BE88-CDB3-B44B-80BC-B6FB6BA114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3388" y="171450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AB3C9-D120-9D4A-853E-E0813DF83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062" y="1714500"/>
            <a:ext cx="4722813" cy="3483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4684C-5D2D-0441-8B83-A8621A6A195E}"/>
              </a:ext>
            </a:extLst>
          </p:cNvPr>
          <p:cNvSpPr txBox="1"/>
          <p:nvPr/>
        </p:nvSpPr>
        <p:spPr>
          <a:xfrm>
            <a:off x="0" y="6556375"/>
            <a:ext cx="6785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Sever </a:t>
            </a:r>
            <a:r>
              <a:rPr lang="en-US" sz="1200" i="1" dirty="0" err="1">
                <a:solidFill>
                  <a:schemeClr val="bg2"/>
                </a:solidFill>
                <a:latin typeface="Andale Mono" panose="020B0509000000000004" pitchFamily="49" charset="0"/>
              </a:rPr>
              <a:t>et.al</a:t>
            </a:r>
            <a:r>
              <a:rPr lang="en-US" sz="1200" i="1" dirty="0">
                <a:solidFill>
                  <a:schemeClr val="bg2"/>
                </a:solidFill>
                <a:latin typeface="Andale Mono" panose="020B0509000000000004" pitchFamily="49" charset="0"/>
              </a:rPr>
              <a:t>., “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: the preprint server for biology”, 2019, 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12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275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7161-C3E0-8340-97E7-B28EC860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40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4684C-5D2D-0441-8B83-A8621A6A195E}"/>
              </a:ext>
            </a:extLst>
          </p:cNvPr>
          <p:cNvSpPr txBox="1"/>
          <p:nvPr/>
        </p:nvSpPr>
        <p:spPr>
          <a:xfrm>
            <a:off x="0" y="6556375"/>
            <a:ext cx="6785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Sever </a:t>
            </a:r>
            <a:r>
              <a:rPr lang="en-US" sz="1200" i="1" dirty="0" err="1">
                <a:solidFill>
                  <a:schemeClr val="bg2"/>
                </a:solidFill>
                <a:latin typeface="Andale Mono" panose="020B0509000000000004" pitchFamily="49" charset="0"/>
              </a:rPr>
              <a:t>et.al</a:t>
            </a:r>
            <a:r>
              <a:rPr lang="en-US" sz="1200" i="1" dirty="0">
                <a:solidFill>
                  <a:schemeClr val="bg2"/>
                </a:solidFill>
                <a:latin typeface="Andale Mono" panose="020B0509000000000004" pitchFamily="49" charset="0"/>
              </a:rPr>
              <a:t>., “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r>
              <a:rPr lang="en-US" sz="1200" dirty="0">
                <a:solidFill>
                  <a:schemeClr val="bg2"/>
                </a:solidFill>
                <a:latin typeface="Andale Mono" panose="020B0509000000000004" pitchFamily="49" charset="0"/>
              </a:rPr>
              <a:t>: the preprint server for biology”, 2019, </a:t>
            </a:r>
            <a:r>
              <a:rPr lang="en-US" sz="1200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bioRXiv</a:t>
            </a:r>
            <a:endParaRPr lang="en-US" sz="1200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363654-7AF0-3648-813B-DC600533F255}"/>
              </a:ext>
            </a:extLst>
          </p:cNvPr>
          <p:cNvGrpSpPr/>
          <p:nvPr/>
        </p:nvGrpSpPr>
        <p:grpSpPr>
          <a:xfrm>
            <a:off x="3131931" y="237069"/>
            <a:ext cx="8579057" cy="6318125"/>
            <a:chOff x="3587207" y="174750"/>
            <a:chExt cx="8579057" cy="6318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DCE1B4-F79C-DC48-8E2B-CAB60CEB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2210" y="174750"/>
              <a:ext cx="7984054" cy="6318125"/>
            </a:xfrm>
            <a:prstGeom prst="rect">
              <a:avLst/>
            </a:prstGeom>
          </p:spPr>
        </p:pic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8DFF838-53B6-1A4D-904D-687E7063C48C}"/>
                </a:ext>
              </a:extLst>
            </p:cNvPr>
            <p:cNvSpPr/>
            <p:nvPr/>
          </p:nvSpPr>
          <p:spPr>
            <a:xfrm rot="17734256" flipH="1">
              <a:off x="3667695" y="2086778"/>
              <a:ext cx="681510" cy="84248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E90FB86A-672D-F745-BACD-2AB3A62C41A4}"/>
                </a:ext>
              </a:extLst>
            </p:cNvPr>
            <p:cNvSpPr/>
            <p:nvPr/>
          </p:nvSpPr>
          <p:spPr>
            <a:xfrm rot="13927165" flipH="1">
              <a:off x="4216994" y="4388922"/>
              <a:ext cx="681510" cy="84248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42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E5A9-9566-F642-84FB-72A56F0E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278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  <a:latin typeface="Andale Mono" panose="020B0509000000000004" pitchFamily="49" charset="0"/>
              </a:rPr>
              <a:t>bioReco</a:t>
            </a:r>
            <a:endParaRPr lang="en-US" dirty="0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CA9C7-647E-3F46-AE81-D02CC58997EB}"/>
              </a:ext>
            </a:extLst>
          </p:cNvPr>
          <p:cNvSpPr/>
          <p:nvPr/>
        </p:nvSpPr>
        <p:spPr>
          <a:xfrm>
            <a:off x="257175" y="1528762"/>
            <a:ext cx="2000250" cy="4200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bioRXiv</a:t>
            </a:r>
            <a:endParaRPr lang="en-US" b="1" u="sng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u="sng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Articles from 2015 to date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Abstracts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doi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Meta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E67D1-2FDD-F349-AF32-6AA17B165A3E}"/>
              </a:ext>
            </a:extLst>
          </p:cNvPr>
          <p:cNvGrpSpPr/>
          <p:nvPr/>
        </p:nvGrpSpPr>
        <p:grpSpPr>
          <a:xfrm>
            <a:off x="2706512" y="1690688"/>
            <a:ext cx="1287532" cy="1189947"/>
            <a:chOff x="3023908" y="2439077"/>
            <a:chExt cx="1287532" cy="11899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B12116-0E24-C849-976D-F87A104AFAE5}"/>
                </a:ext>
              </a:extLst>
            </p:cNvPr>
            <p:cNvGrpSpPr/>
            <p:nvPr/>
          </p:nvGrpSpPr>
          <p:grpSpPr>
            <a:xfrm>
              <a:off x="3181167" y="2960809"/>
              <a:ext cx="973015" cy="668215"/>
              <a:chOff x="3012831" y="773723"/>
              <a:chExt cx="973015" cy="66821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6226C8A-5074-F24D-A42A-DAB8A4A34CA2}"/>
                  </a:ext>
                </a:extLst>
              </p:cNvPr>
              <p:cNvSpPr/>
              <p:nvPr/>
            </p:nvSpPr>
            <p:spPr>
              <a:xfrm>
                <a:off x="3012831" y="12309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3DDA210-104C-E34C-9525-1E6D33A05B56}"/>
                  </a:ext>
                </a:extLst>
              </p:cNvPr>
              <p:cNvSpPr/>
              <p:nvPr/>
            </p:nvSpPr>
            <p:spPr>
              <a:xfrm>
                <a:off x="3012831" y="10785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DAEF258-A654-794F-AEFD-6172B41D6D1A}"/>
                  </a:ext>
                </a:extLst>
              </p:cNvPr>
              <p:cNvSpPr/>
              <p:nvPr/>
            </p:nvSpPr>
            <p:spPr>
              <a:xfrm>
                <a:off x="3012831" y="9261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6C1433E-ECF9-3C45-A091-9AD9BD08CC41}"/>
                  </a:ext>
                </a:extLst>
              </p:cNvPr>
              <p:cNvSpPr/>
              <p:nvPr/>
            </p:nvSpPr>
            <p:spPr>
              <a:xfrm>
                <a:off x="3012831" y="773723"/>
                <a:ext cx="973015" cy="211015"/>
              </a:xfrm>
              <a:prstGeom prst="ellips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C41396-86C5-5D4F-BF4F-0184EC1BFF5F}"/>
                </a:ext>
              </a:extLst>
            </p:cNvPr>
            <p:cNvSpPr txBox="1"/>
            <p:nvPr/>
          </p:nvSpPr>
          <p:spPr>
            <a:xfrm>
              <a:off x="3023908" y="243907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8E6E7"/>
                  </a:solidFill>
                  <a:latin typeface="Andale Mono" panose="020B0509000000000004" pitchFamily="49" charset="0"/>
                </a:rPr>
                <a:t>Mongo DB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C423A-272D-E749-85BE-04FFED20C6E5}"/>
              </a:ext>
            </a:extLst>
          </p:cNvPr>
          <p:cNvSpPr/>
          <p:nvPr/>
        </p:nvSpPr>
        <p:spPr>
          <a:xfrm>
            <a:off x="4718262" y="124557"/>
            <a:ext cx="3162300" cy="2808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Extract: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Abstracts</a:t>
            </a:r>
          </a:p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Transform: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NER by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scispacy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Load: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Pickle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F916FF-EF28-5C4C-A886-7F6B95AC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99665"/>
              </p:ext>
            </p:extLst>
          </p:nvPr>
        </p:nvGraphicFramePr>
        <p:xfrm>
          <a:off x="3646364" y="4640886"/>
          <a:ext cx="3916150" cy="186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230">
                  <a:extLst>
                    <a:ext uri="{9D8B030D-6E8A-4147-A177-3AD203B41FA5}">
                      <a16:colId xmlns:a16="http://schemas.microsoft.com/office/drawing/2014/main" val="466053232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1708469897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898735771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2919566886"/>
                    </a:ext>
                  </a:extLst>
                </a:gridCol>
                <a:gridCol w="783230">
                  <a:extLst>
                    <a:ext uri="{9D8B030D-6E8A-4147-A177-3AD203B41FA5}">
                      <a16:colId xmlns:a16="http://schemas.microsoft.com/office/drawing/2014/main" val="1459196732"/>
                    </a:ext>
                  </a:extLst>
                </a:gridCol>
              </a:tblGrid>
              <a:tr h="40260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4B698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 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B6982"/>
                          </a:solidFill>
                        </a:rPr>
                        <a:t>Entity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4899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2301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836821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39565"/>
                  </a:ext>
                </a:extLst>
              </a:tr>
              <a:tr h="30125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B6982"/>
                          </a:solidFill>
                          <a:latin typeface="+mn-lt"/>
                        </a:rPr>
                        <a:t>A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3307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E3644BB-2542-2344-90FA-162F727DCA02}"/>
              </a:ext>
            </a:extLst>
          </p:cNvPr>
          <p:cNvSpPr txBox="1"/>
          <p:nvPr/>
        </p:nvSpPr>
        <p:spPr>
          <a:xfrm>
            <a:off x="4433667" y="4012159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E8E6E7"/>
                </a:solidFill>
                <a:latin typeface="Andale Mono" panose="020B0509000000000004" pitchFamily="49" charset="0"/>
              </a:rPr>
              <a:t>Category Specific </a:t>
            </a:r>
          </a:p>
          <a:p>
            <a:pPr algn="ctr"/>
            <a:r>
              <a:rPr lang="en-US" sz="1400" dirty="0">
                <a:solidFill>
                  <a:srgbClr val="E8E6E7"/>
                </a:solidFill>
                <a:latin typeface="Andale Mono" panose="020B0509000000000004" pitchFamily="49" charset="0"/>
              </a:rPr>
              <a:t>Entity – Article Matrix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A3E299A-C211-404E-AF55-0DA9125013F2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2257425" y="2622728"/>
            <a:ext cx="606346" cy="100629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B5E7BE2-5524-4746-9ACF-7D5DFFAB820B}"/>
              </a:ext>
            </a:extLst>
          </p:cNvPr>
          <p:cNvCxnSpPr>
            <a:cxnSpLocks/>
            <a:stCxn id="8" idx="6"/>
            <a:endCxn id="11" idx="1"/>
          </p:cNvCxnSpPr>
          <p:nvPr/>
        </p:nvCxnSpPr>
        <p:spPr>
          <a:xfrm flipV="1">
            <a:off x="3836786" y="1528762"/>
            <a:ext cx="881476" cy="109396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98D9E-1253-AE4D-A73F-C638AE7D965F}"/>
              </a:ext>
            </a:extLst>
          </p:cNvPr>
          <p:cNvSpPr/>
          <p:nvPr/>
        </p:nvSpPr>
        <p:spPr>
          <a:xfrm>
            <a:off x="8951453" y="124557"/>
            <a:ext cx="3162300" cy="6420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Recommendation App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“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bioRXiv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”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Recommendations based on similarity between articles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Built via Flask App</a:t>
            </a:r>
          </a:p>
          <a:p>
            <a:pPr algn="ctr"/>
            <a:endParaRPr lang="en-US" sz="14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USER INPUT: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doi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/keywords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Article category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OUTPUT: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Collection of articles w/ meta &amp; links</a:t>
            </a:r>
          </a:p>
          <a:p>
            <a:pPr algn="ctr"/>
            <a:endParaRPr lang="en-US" sz="1600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4CEF76E-F9F1-EF47-B272-36A12712194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5490667" y="3203414"/>
            <a:ext cx="1079192" cy="538298"/>
          </a:xfrm>
          <a:prstGeom prst="bentConnector3">
            <a:avLst>
              <a:gd name="adj1" fmla="val 50000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31E7B41-58FD-CF44-B585-68066CF1E29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7562514" y="3334882"/>
            <a:ext cx="1388939" cy="223882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61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C48F30-5DFD-0340-8D3E-B2F85F6C7B8F}"/>
              </a:ext>
            </a:extLst>
          </p:cNvPr>
          <p:cNvSpPr/>
          <p:nvPr/>
        </p:nvSpPr>
        <p:spPr>
          <a:xfrm>
            <a:off x="157162" y="1943100"/>
            <a:ext cx="6186487" cy="4757738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4E312-165F-D543-8608-908EBE33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Recommender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A537B-5340-D049-8A86-01F9E13948B9}"/>
              </a:ext>
            </a:extLst>
          </p:cNvPr>
          <p:cNvSpPr txBox="1"/>
          <p:nvPr/>
        </p:nvSpPr>
        <p:spPr>
          <a:xfrm>
            <a:off x="194398" y="2743199"/>
            <a:ext cx="6400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8E6E7"/>
                </a:solidFill>
                <a:latin typeface="Andale Mono" panose="020B0509000000000004" pitchFamily="49" charset="0"/>
              </a:rPr>
              <a:t>Article-based collaborative filtering:</a:t>
            </a:r>
          </a:p>
          <a:p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NER on abstracts by </a:t>
            </a: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scisPacy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 biomedical model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“Article-article” similarity matrix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Adjusted score with # overlapping entities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Filter by 3 or more common entities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3CACCE-B15C-C244-9AD6-1371D0DDA2B2}"/>
              </a:ext>
            </a:extLst>
          </p:cNvPr>
          <p:cNvSpPr/>
          <p:nvPr/>
        </p:nvSpPr>
        <p:spPr>
          <a:xfrm>
            <a:off x="7258050" y="1898211"/>
            <a:ext cx="4414838" cy="4757737"/>
          </a:xfrm>
          <a:prstGeom prst="roundRect">
            <a:avLst/>
          </a:prstGeom>
          <a:solidFill>
            <a:srgbClr val="00B0F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85BAD-B3A0-D44A-BC23-5B3DBB824E8E}"/>
              </a:ext>
            </a:extLst>
          </p:cNvPr>
          <p:cNvSpPr txBox="1"/>
          <p:nvPr/>
        </p:nvSpPr>
        <p:spPr>
          <a:xfrm>
            <a:off x="7052398" y="2604699"/>
            <a:ext cx="48261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8E6E7"/>
                </a:solidFill>
                <a:latin typeface="Andale Mono" panose="020B0509000000000004" pitchFamily="49" charset="0"/>
              </a:rPr>
              <a:t>Recommender Performance</a:t>
            </a:r>
          </a:p>
          <a:p>
            <a:pPr algn="ctr"/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Inherently hard to evaluate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E8E6E7"/>
              </a:solidFill>
              <a:latin typeface="Andale Mono" panose="020B0509000000000004" pitchFamily="49" charset="0"/>
            </a:endParaRPr>
          </a:p>
          <a:p>
            <a:pPr marL="285750" indent="-285750" algn="ctr">
              <a:buFontTx/>
              <a:buChar char="-"/>
            </a:pPr>
            <a:r>
              <a:rPr lang="en-US" dirty="0" err="1">
                <a:solidFill>
                  <a:srgbClr val="E8E6E7"/>
                </a:solidFill>
                <a:latin typeface="Andale Mono" panose="020B0509000000000004" pitchFamily="49" charset="0"/>
              </a:rPr>
              <a:t>bioRXiv</a:t>
            </a:r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 to rescue:</a:t>
            </a:r>
          </a:p>
          <a:p>
            <a:pPr algn="ctr"/>
            <a:r>
              <a:rPr lang="en-US" dirty="0">
                <a:solidFill>
                  <a:srgbClr val="E8E6E7"/>
                </a:solidFill>
                <a:latin typeface="Andale Mono" panose="020B0509000000000004" pitchFamily="49" charset="0"/>
              </a:rPr>
              <a:t> Existing version/submission corrections appear as top recommendations</a:t>
            </a:r>
          </a:p>
          <a:p>
            <a:endParaRPr lang="en-US" dirty="0">
              <a:solidFill>
                <a:srgbClr val="E8E6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41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231</Words>
  <Application>Microsoft Macintosh PowerPoint</Application>
  <PresentationFormat>Widescreen</PresentationFormat>
  <Paragraphs>102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How to reach scientific facts?</vt:lpstr>
      <vt:lpstr>bioRXiv</vt:lpstr>
      <vt:lpstr>bioRXiv</vt:lpstr>
      <vt:lpstr>bioReco</vt:lpstr>
      <vt:lpstr>Recommender Module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Irem Nasir</dc:creator>
  <cp:lastModifiedBy>Irem Nasir</cp:lastModifiedBy>
  <cp:revision>14</cp:revision>
  <dcterms:created xsi:type="dcterms:W3CDTF">2020-05-13T09:43:26Z</dcterms:created>
  <dcterms:modified xsi:type="dcterms:W3CDTF">2020-05-14T07:45:42Z</dcterms:modified>
</cp:coreProperties>
</file>